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421" r:id="rId3"/>
    <p:sldId id="418" r:id="rId4"/>
    <p:sldId id="432" r:id="rId5"/>
    <p:sldId id="410" r:id="rId6"/>
    <p:sldId id="416" r:id="rId7"/>
    <p:sldId id="419" r:id="rId8"/>
    <p:sldId id="417" r:id="rId9"/>
    <p:sldId id="412" r:id="rId10"/>
    <p:sldId id="409" r:id="rId11"/>
    <p:sldId id="427" r:id="rId12"/>
    <p:sldId id="408" r:id="rId13"/>
    <p:sldId id="420" r:id="rId14"/>
    <p:sldId id="413" r:id="rId15"/>
    <p:sldId id="437" r:id="rId16"/>
    <p:sldId id="422" r:id="rId17"/>
    <p:sldId id="423" r:id="rId18"/>
    <p:sldId id="433" r:id="rId19"/>
    <p:sldId id="434" r:id="rId20"/>
    <p:sldId id="435" r:id="rId21"/>
    <p:sldId id="436" r:id="rId22"/>
    <p:sldId id="438" r:id="rId23"/>
    <p:sldId id="439" r:id="rId24"/>
    <p:sldId id="415" r:id="rId25"/>
    <p:sldId id="440" r:id="rId26"/>
    <p:sldId id="426" r:id="rId27"/>
    <p:sldId id="305" r:id="rId28"/>
    <p:sldId id="429" r:id="rId29"/>
    <p:sldId id="431" r:id="rId30"/>
    <p:sldId id="42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05" d="100"/>
          <a:sy n="105" d="100"/>
        </p:scale>
        <p:origin x="181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53B39-5D1F-49E9-ABDF-B54019DD28B4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F7DF7-0029-4C00-B2C6-2F2B7453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7DF7-0029-4C00-B2C6-2F2B7453A74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Лекция 15</a:t>
            </a:r>
          </a:p>
          <a:p>
            <a:pPr algn="ctr"/>
            <a:endParaRPr lang="ru-RU" sz="4400" b="1" dirty="0">
              <a:solidFill>
                <a:srgbClr val="7030A0"/>
              </a:solidFill>
            </a:endParaRPr>
          </a:p>
          <a:p>
            <a:pPr algn="ctr"/>
            <a:r>
              <a:rPr lang="kk-KZ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Эндокринологиядағы алдын алу, диагностика, емдеудегі дәлелді медицина және биомедициналық ақпаратты өңдеу әдістері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</a:p>
          <a:p>
            <a:pPr algn="ctr"/>
            <a:endParaRPr lang="kk-KZ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Оралбай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Кенжебайұлы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ғылымдарының докторы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Иценко-кушинга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ауруы</a:t>
            </a:r>
            <a:r>
              <a:rPr lang="ru-RU" b="1" dirty="0">
                <a:solidFill>
                  <a:srgbClr val="FF0000"/>
                </a:solidFill>
              </a:rPr>
              <a:t> (синдромы)</a:t>
            </a:r>
          </a:p>
        </p:txBody>
      </p:sp>
      <p:pic>
        <p:nvPicPr>
          <p:cNvPr id="3074" name="Picture 2" descr="Болезнь Иценко - Кушинга - причины, симптомы, диагностика и леч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       </a:t>
            </a:r>
            <a:r>
              <a:rPr lang="ru-RU" sz="2800" b="1" dirty="0">
                <a:solidFill>
                  <a:srgbClr val="C00000"/>
                </a:solidFill>
              </a:rPr>
              <a:t>Депрессия - </a:t>
            </a:r>
            <a:r>
              <a:rPr lang="ru-RU" sz="2800" b="1" dirty="0" err="1">
                <a:solidFill>
                  <a:srgbClr val="C00000"/>
                </a:solidFill>
              </a:rPr>
              <a:t>бұл жалпы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психикалық бұзылыс және бүкіл әлемде мүгедектікке әкелетін негізгі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аурулардың бірі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       </a:t>
            </a:r>
            <a:r>
              <a:rPr lang="ru-RU" sz="2400" b="1" dirty="0" err="1">
                <a:solidFill>
                  <a:srgbClr val="7030A0"/>
                </a:solidFill>
              </a:rPr>
              <a:t>Әлемде </a:t>
            </a:r>
            <a:r>
              <a:rPr lang="ru-RU" sz="2400" b="1" dirty="0">
                <a:solidFill>
                  <a:srgbClr val="7030A0"/>
                </a:solidFill>
              </a:rPr>
              <a:t>264 </a:t>
            </a:r>
            <a:r>
              <a:rPr lang="ru-RU" sz="2400" b="1" dirty="0" err="1">
                <a:solidFill>
                  <a:srgbClr val="7030A0"/>
                </a:solidFill>
              </a:rPr>
              <a:t>миллионға жуық адам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депрессиямен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ауырады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Ер </a:t>
            </a:r>
            <a:r>
              <a:rPr lang="ru-RU" sz="2400" b="1" dirty="0" err="1">
                <a:solidFill>
                  <a:srgbClr val="7030A0"/>
                </a:solidFill>
              </a:rPr>
              <a:t>адамдарға қарағанда әйелдер бұл бұзылуға көбірек бейім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       </a:t>
            </a:r>
            <a:r>
              <a:rPr lang="ru-RU" sz="2400" b="1" dirty="0" err="1">
                <a:solidFill>
                  <a:srgbClr val="7030A0"/>
                </a:solidFill>
              </a:rPr>
              <a:t>Депрессияға шалдыққан науқастарға </a:t>
            </a:r>
            <a:r>
              <a:rPr lang="ru-RU" sz="2400" b="1" dirty="0">
                <a:solidFill>
                  <a:srgbClr val="7030A0"/>
                </a:solidFill>
              </a:rPr>
              <a:t>депрессия </a:t>
            </a:r>
            <a:r>
              <a:rPr lang="ru-RU" sz="2400" b="1" dirty="0" err="1">
                <a:solidFill>
                  <a:srgbClr val="7030A0"/>
                </a:solidFill>
              </a:rPr>
              <a:t>күйі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қызығушылықтың жоғалуы және көңілді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кінәлі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өзін-өзі төмен бағалау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ұйқының және тәбеттің бұзылуы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шаршау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және шоғырланудың нашарлығы тән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       </a:t>
            </a:r>
            <a:r>
              <a:rPr lang="ru-RU" sz="2400" b="1" dirty="0" err="1">
                <a:solidFill>
                  <a:srgbClr val="7030A0"/>
                </a:solidFill>
              </a:rPr>
              <a:t>Симптомдар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объективті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физикалық себептермен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түсіндірілмеуі мүмкін.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Ұзақ мерзімді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және эпизодтық </a:t>
            </a:r>
            <a:r>
              <a:rPr lang="ru-RU" sz="2400" b="1" dirty="0">
                <a:solidFill>
                  <a:srgbClr val="7030A0"/>
                </a:solidFill>
              </a:rPr>
              <a:t>депрессия </a:t>
            </a:r>
            <a:r>
              <a:rPr lang="ru-RU" sz="2400" b="1" dirty="0" err="1">
                <a:solidFill>
                  <a:srgbClr val="7030A0"/>
                </a:solidFill>
              </a:rPr>
              <a:t>күнделікті өмірге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жұмысқа және мектепке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айтарлықтай кедергі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келтіруі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мүмкін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      </a:t>
            </a:r>
            <a:r>
              <a:rPr lang="ru-RU" sz="2400" b="1" dirty="0" err="1">
                <a:solidFill>
                  <a:srgbClr val="7030A0"/>
                </a:solidFill>
              </a:rPr>
              <a:t>Ең ауыр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жағдайларда </a:t>
            </a:r>
            <a:r>
              <a:rPr lang="ru-RU" sz="2400" b="1" dirty="0">
                <a:solidFill>
                  <a:srgbClr val="7030A0"/>
                </a:solidFill>
              </a:rPr>
              <a:t>депрессия </a:t>
            </a:r>
            <a:r>
              <a:rPr lang="ru-RU" sz="2400" b="1" dirty="0" err="1">
                <a:solidFill>
                  <a:srgbClr val="7030A0"/>
                </a:solidFill>
              </a:rPr>
              <a:t>өзін-өзі өлтіруге әкелуі мүмкін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Тимус </a:t>
            </a:r>
            <a:r>
              <a:rPr lang="ru-RU" sz="3600" b="1" dirty="0" err="1">
                <a:solidFill>
                  <a:srgbClr val="002060"/>
                </a:solidFill>
              </a:rPr>
              <a:t>безінің ауруларындағы психикалық бұзылулар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Миастения: что это такое и как лечить заболе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B0F0"/>
                </a:solidFill>
              </a:rPr>
              <a:t>Қалқанша безінің ауруы</a:t>
            </a:r>
            <a:r>
              <a:rPr lang="ru-RU" sz="3600" b="1" dirty="0">
                <a:solidFill>
                  <a:srgbClr val="00B0F0"/>
                </a:solidFill>
              </a:rPr>
              <a:t> бар </a:t>
            </a:r>
            <a:r>
              <a:rPr lang="ru-RU" sz="3600" b="1" dirty="0" err="1">
                <a:solidFill>
                  <a:srgbClr val="00B0F0"/>
                </a:solidFill>
              </a:rPr>
              <a:t>психикалық бұзылулар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33794" name="Picture 2" descr="У МЕНЯ БОЛИТ ВОТ ЗДЕСЬ&quot;: КАК УЗНАТЬ, К КАКОМУ ВРАЧУ ИДТ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Медицинские заболевания - гиперпаратирео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Заболевания надпочечников: виды и причины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Паратироид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бездерінің ауруларындағы психикалық бұзылулар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Первичный гиперпаратиреоз | Древаль А.В., Тевосян Л.Х. | «РМЖ» №8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Надпочечниковая недостаточность - презентаци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об хашимото причины | Здоровье Серд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Гипертиреоз ПРЕЗЕНТАЦИЯ подготовлена студентами лечебного факультета 3 кур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женские гормоны | Lady с &quot;изюминко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4048125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Зоб Хашимото - это... Что такое Зоб Хашимото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СНГ или сказка о надпочечни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Аденома надпочечников: лечение, диагностика, операция по удалению аденомы  надпоче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Аденома надпочечников: лечение, диагностика, операция по удалению аденомы  надпоче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Аденома надпочечников: лечение, диагностика, операция по удалению аденомы  надпочеч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Аденома надпочечников: лечение, диагностика, операция по удалению аденомы  надпоче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Аденома надпочечников: лечение, диагностика, операция по удалению аденомы  надпоче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2" name="Picture 2" descr="КТ надпочеч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Олигофрении (F7х). Органические симптоматические психические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Феохромоцитома надпочечника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7106" name="Picture 2" descr="Компьютерная томография надпочечников — универсальный метод диагностики -  Город Моско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9905"/>
            <a:ext cx="9144000" cy="5778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Эндокринология мен </a:t>
            </a:r>
            <a:r>
              <a:rPr lang="ru-RU" sz="3200" b="1" i="1" dirty="0" err="1">
                <a:solidFill>
                  <a:srgbClr val="FF0000"/>
                </a:solidFill>
              </a:rPr>
              <a:t>акушерия</a:t>
            </a:r>
            <a:r>
              <a:rPr lang="ru-RU" sz="3200" b="1" i="1" dirty="0">
                <a:solidFill>
                  <a:srgbClr val="FF0000"/>
                </a:solidFill>
              </a:rPr>
              <a:t> мен </a:t>
            </a:r>
            <a:r>
              <a:rPr lang="ru-RU" sz="3200" b="1" i="1" dirty="0" err="1">
                <a:solidFill>
                  <a:srgbClr val="FF0000"/>
                </a:solidFill>
              </a:rPr>
              <a:t>гинекологияның аспектілері</a:t>
            </a:r>
            <a:endParaRPr lang="ru-RU" sz="3200" b="1" i="1" dirty="0">
              <a:solidFill>
                <a:srgbClr val="FF0000"/>
              </a:solidFill>
            </a:endParaRPr>
          </a:p>
          <a:p>
            <a:pPr algn="just"/>
            <a:r>
              <a:rPr lang="ru-RU" sz="2800" b="1" i="1" dirty="0">
                <a:solidFill>
                  <a:srgbClr val="002060"/>
                </a:solidFill>
              </a:rPr>
              <a:t>        </a:t>
            </a:r>
            <a:r>
              <a:rPr lang="ru-RU" sz="2800" b="1" i="1" dirty="0" err="1">
                <a:solidFill>
                  <a:srgbClr val="002060"/>
                </a:solidFill>
              </a:rPr>
              <a:t>Психикалық бұзылулар жүктіліктің бірінші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және үшінші триместрлерінде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екіншісіне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қарағанда жиі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байқалады.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</a:rPr>
              <a:t>       </a:t>
            </a:r>
            <a:r>
              <a:rPr lang="kk-KZ" sz="2800" b="1" i="1" dirty="0">
                <a:solidFill>
                  <a:srgbClr val="00B050"/>
                </a:solidFill>
              </a:rPr>
              <a:t>Қ</a:t>
            </a:r>
            <a:r>
              <a:rPr lang="ru-RU" sz="2800" b="1" i="1" dirty="0" err="1">
                <a:solidFill>
                  <a:srgbClr val="00B050"/>
                </a:solidFill>
              </a:rPr>
              <a:t>алаусыз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</a:rPr>
              <a:t>жүктілікпен оның алғашқы триместрі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</a:rPr>
              <a:t>мазасыздық </a:t>
            </a:r>
            <a:r>
              <a:rPr lang="ru-RU" sz="2800" b="1" i="1" dirty="0">
                <a:solidFill>
                  <a:srgbClr val="00B050"/>
                </a:solidFill>
              </a:rPr>
              <a:t>пен </a:t>
            </a:r>
            <a:r>
              <a:rPr lang="ru-RU" sz="2800" b="1" i="1" dirty="0" err="1">
                <a:solidFill>
                  <a:srgbClr val="00B050"/>
                </a:solidFill>
              </a:rPr>
              <a:t>депрессиямен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</a:rPr>
              <a:t>байланысты</a:t>
            </a:r>
            <a:r>
              <a:rPr lang="ru-RU" sz="2800" b="1" i="1" dirty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</a:rPr>
              <a:t>        </a:t>
            </a:r>
            <a:r>
              <a:rPr lang="ru-RU" sz="2800" b="1" i="1" dirty="0" err="1">
                <a:solidFill>
                  <a:srgbClr val="002060"/>
                </a:solidFill>
              </a:rPr>
              <a:t>Үшінші триместрде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жақында туылудан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қорқу және ұрықтың қалыпты дамуындағы сенімсіздікпен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байланысты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мазасыздық пайда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болуы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мүмкін.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</a:rPr>
              <a:t>       </a:t>
            </a:r>
            <a:r>
              <a:rPr lang="ru-RU" sz="2800" b="1" i="1" dirty="0" err="1">
                <a:solidFill>
                  <a:srgbClr val="00B050"/>
                </a:solidFill>
              </a:rPr>
              <a:t>Жүктілік кезіндегі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</a:rPr>
              <a:t>психопатологиялық симптомдар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</a:rPr>
              <a:t>бұрын психикалық бұзылулары </a:t>
            </a:r>
            <a:r>
              <a:rPr lang="ru-RU" sz="2800" b="1" i="1" dirty="0">
                <a:solidFill>
                  <a:srgbClr val="00B050"/>
                </a:solidFill>
              </a:rPr>
              <a:t>бар </a:t>
            </a:r>
            <a:r>
              <a:rPr lang="ru-RU" sz="2800" b="1" i="1" dirty="0" err="1">
                <a:solidFill>
                  <a:srgbClr val="00B050"/>
                </a:solidFill>
              </a:rPr>
              <a:t>әйелдерде жиі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</a:rPr>
              <a:t>кездеседі</a:t>
            </a:r>
            <a:r>
              <a:rPr lang="ru-RU" sz="2800" b="1" i="1" dirty="0">
                <a:solidFill>
                  <a:srgbClr val="00B050"/>
                </a:solidFill>
              </a:rPr>
              <a:t>, </a:t>
            </a:r>
            <a:r>
              <a:rPr lang="ru-RU" sz="2800" b="1" i="1" dirty="0" err="1">
                <a:solidFill>
                  <a:srgbClr val="00B050"/>
                </a:solidFill>
              </a:rPr>
              <a:t>сонымен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</a:rPr>
              <a:t>қатар жүктіліктің өтуіне әсер ететін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</a:rPr>
              <a:t>денсаулығына байланысты</a:t>
            </a:r>
            <a:r>
              <a:rPr lang="ru-RU" sz="2800" b="1" i="1" dirty="0">
                <a:solidFill>
                  <a:srgbClr val="00B050"/>
                </a:solidFill>
              </a:rPr>
              <a:t>, </a:t>
            </a:r>
            <a:r>
              <a:rPr lang="ru-RU" sz="2800" b="1" i="1" dirty="0" err="1">
                <a:solidFill>
                  <a:srgbClr val="00B050"/>
                </a:solidFill>
              </a:rPr>
              <a:t>мысалы</a:t>
            </a:r>
            <a:r>
              <a:rPr lang="ru-RU" sz="2800" b="1" i="1" dirty="0">
                <a:solidFill>
                  <a:srgbClr val="00B050"/>
                </a:solidFill>
              </a:rPr>
              <a:t>, </a:t>
            </a:r>
            <a:r>
              <a:rPr lang="ru-RU" sz="2800" b="1" i="1" dirty="0" err="1">
                <a:solidFill>
                  <a:srgbClr val="00B050"/>
                </a:solidFill>
              </a:rPr>
              <a:t>қант диабеті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</a:rPr>
              <a:t>сияқты</a:t>
            </a:r>
            <a:r>
              <a:rPr lang="ru-RU" sz="2800" b="1" i="1" dirty="0">
                <a:solidFill>
                  <a:srgbClr val="00B05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84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rgbClr val="0070C0"/>
                </a:solidFill>
              </a:rPr>
              <a:t>Дисгормональды негізіндегі  еркектердің психикалық  бұзылуылар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        </a:t>
            </a:r>
            <a:r>
              <a:rPr lang="ru-RU" sz="2400" b="1" dirty="0" err="1">
                <a:solidFill>
                  <a:srgbClr val="7030A0"/>
                </a:solidFill>
              </a:rPr>
              <a:t>Психологиялық факторларға, мысалы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эректильді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дисфункцияның </a:t>
            </a:r>
            <a:r>
              <a:rPr lang="ru-RU" sz="2400" b="1" dirty="0">
                <a:solidFill>
                  <a:srgbClr val="7030A0"/>
                </a:solidFill>
              </a:rPr>
              <a:t>дебют </a:t>
            </a:r>
            <a:r>
              <a:rPr lang="ru-RU" sz="2400" b="1" dirty="0" err="1">
                <a:solidFill>
                  <a:srgbClr val="7030A0"/>
                </a:solidFill>
              </a:rPr>
              <a:t>формасы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жатады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FF0000"/>
                </a:solidFill>
              </a:rPr>
              <a:t>Қызбен жігіт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бірінші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сәттілікке қол жеткізе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алмады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және ол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шағым берді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келесі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жолы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ол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сәттілікке </a:t>
            </a:r>
            <a:r>
              <a:rPr lang="ru-RU" sz="2400" b="1" dirty="0">
                <a:solidFill>
                  <a:srgbClr val="7030A0"/>
                </a:solidFill>
              </a:rPr>
              <a:t>жете </a:t>
            </a:r>
            <a:r>
              <a:rPr lang="ru-RU" sz="2400" b="1" dirty="0" err="1">
                <a:solidFill>
                  <a:srgbClr val="7030A0"/>
                </a:solidFill>
              </a:rPr>
              <a:t>алмайды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өйткені ол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өзін қысып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өзін-өзі сенімді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сезінбейді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        </a:t>
            </a:r>
            <a:r>
              <a:rPr lang="ru-RU" sz="2400" b="1" dirty="0" err="1">
                <a:solidFill>
                  <a:srgbClr val="FF0000"/>
                </a:solidFill>
              </a:rPr>
              <a:t>Сәтсіздікке алаңдаушылықты күту </a:t>
            </a:r>
            <a:r>
              <a:rPr lang="ru-RU" sz="2400" b="1" dirty="0">
                <a:solidFill>
                  <a:srgbClr val="FF0000"/>
                </a:solidFill>
              </a:rPr>
              <a:t>синдромы </a:t>
            </a:r>
            <a:r>
              <a:rPr lang="ru-RU" sz="2400" b="1" dirty="0" err="1">
                <a:solidFill>
                  <a:srgbClr val="7030A0"/>
                </a:solidFill>
              </a:rPr>
              <a:t>болып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табылады</a:t>
            </a:r>
            <a:r>
              <a:rPr lang="ru-RU" sz="2400" b="1" dirty="0">
                <a:solidFill>
                  <a:srgbClr val="7030A0"/>
                </a:solidFill>
              </a:rPr>
              <a:t>, ал </a:t>
            </a:r>
            <a:r>
              <a:rPr lang="ru-RU" sz="2400" b="1" dirty="0" err="1">
                <a:solidFill>
                  <a:srgbClr val="7030A0"/>
                </a:solidFill>
              </a:rPr>
              <a:t>жыныстық қатынаста ол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сәтсіздікке ұшырауы мүмкін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        </a:t>
            </a:r>
            <a:r>
              <a:rPr lang="ru-RU" sz="2400" b="1" dirty="0" err="1">
                <a:solidFill>
                  <a:srgbClr val="FF0000"/>
                </a:solidFill>
              </a:rPr>
              <a:t>Психогендік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эректильді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дисфункцияның белгілерінің бірі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- </a:t>
            </a:r>
            <a:r>
              <a:rPr lang="ru-RU" sz="2400" b="1" dirty="0" err="1">
                <a:solidFill>
                  <a:srgbClr val="7030A0"/>
                </a:solidFill>
              </a:rPr>
              <a:t>бұл қалыпты эрекцияның түсінде болады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немесе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эректильді</a:t>
            </a:r>
            <a:r>
              <a:rPr lang="ru-RU" sz="2400" b="1" dirty="0">
                <a:solidFill>
                  <a:srgbClr val="7030A0"/>
                </a:solidFill>
              </a:rPr>
              <a:t> функция </a:t>
            </a:r>
            <a:r>
              <a:rPr lang="ru-RU" sz="2400" b="1" dirty="0" err="1">
                <a:solidFill>
                  <a:srgbClr val="7030A0"/>
                </a:solidFill>
              </a:rPr>
              <a:t>жыныстық қатынас басталғаннан кейін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жоғалады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       </a:t>
            </a:r>
            <a:r>
              <a:rPr lang="ru-RU" sz="2400" b="1" dirty="0" err="1">
                <a:solidFill>
                  <a:srgbClr val="7030A0"/>
                </a:solidFill>
              </a:rPr>
              <a:t>Психогендік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себептерді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психотерапияның көмегімен ең жақсы жеңуге болады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Эндокриндік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бұзылулар  </a:t>
            </a:r>
            <a:r>
              <a:rPr lang="ru-RU" sz="3200" dirty="0">
                <a:solidFill>
                  <a:srgbClr val="00B0F0"/>
                </a:solidFill>
              </a:rPr>
              <a:t>40 </a:t>
            </a:r>
            <a:r>
              <a:rPr lang="ru-RU" sz="3200" dirty="0" err="1">
                <a:solidFill>
                  <a:srgbClr val="00B0F0"/>
                </a:solidFill>
              </a:rPr>
              <a:t>жастан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кейін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жиі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кездесетін</a:t>
            </a:r>
            <a:r>
              <a:rPr lang="ru-RU" sz="3200" dirty="0">
                <a:solidFill>
                  <a:srgbClr val="00B0F0"/>
                </a:solidFill>
              </a:rPr>
              <a:t> тестостерон </a:t>
            </a:r>
            <a:r>
              <a:rPr lang="ru-RU" sz="3200" dirty="0" err="1">
                <a:solidFill>
                  <a:srgbClr val="00B0F0"/>
                </a:solidFill>
              </a:rPr>
              <a:t>деңгейінің төмендеуі эректильді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функцияның төмендеуіне әкеледі</a:t>
            </a:r>
            <a:r>
              <a:rPr lang="ru-RU" sz="3200" dirty="0">
                <a:solidFill>
                  <a:srgbClr val="00B0F0"/>
                </a:solidFill>
              </a:rPr>
              <a:t>.</a:t>
            </a:r>
          </a:p>
          <a:p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Әйел жыныстық гормондарының, мысалы</a:t>
            </a:r>
            <a:r>
              <a:rPr lang="ru-RU" sz="3200" dirty="0">
                <a:solidFill>
                  <a:srgbClr val="00B0F0"/>
                </a:solidFill>
              </a:rPr>
              <a:t>, пролактин мен </a:t>
            </a:r>
            <a:r>
              <a:rPr lang="ru-RU" sz="3200" dirty="0" err="1">
                <a:solidFill>
                  <a:srgbClr val="00B0F0"/>
                </a:solidFill>
              </a:rPr>
              <a:t>эстрогендер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өндірісінің көбеюі ерлердің потенциалына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теріс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әсер етеді</a:t>
            </a:r>
            <a:r>
              <a:rPr lang="ru-RU" sz="3200" dirty="0">
                <a:solidFill>
                  <a:srgbClr val="00B0F0"/>
                </a:solidFill>
              </a:rPr>
              <a:t>; </a:t>
            </a:r>
          </a:p>
          <a:p>
            <a:r>
              <a:rPr lang="ru-RU" sz="3200" b="1" dirty="0" err="1">
                <a:solidFill>
                  <a:srgbClr val="FF0000"/>
                </a:solidFill>
              </a:rPr>
              <a:t>Тамырлардағы қан жүруінің бұзылулары.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Жас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кезінде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венаның шамадан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тыс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ағып кетуіне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байланысты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бұзылулар жиі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кездеседі</a:t>
            </a:r>
            <a:r>
              <a:rPr lang="ru-RU" sz="3200" dirty="0">
                <a:solidFill>
                  <a:srgbClr val="00B0F0"/>
                </a:solidFill>
              </a:rPr>
              <a:t>, </a:t>
            </a:r>
            <a:r>
              <a:rPr lang="ru-RU" sz="3200" dirty="0" err="1">
                <a:solidFill>
                  <a:srgbClr val="00B0F0"/>
                </a:solidFill>
              </a:rPr>
              <a:t>соның салдарынан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пенистің беріктігін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сақтау мүмкін емес</a:t>
            </a:r>
            <a:r>
              <a:rPr lang="ru-RU" sz="3200" dirty="0">
                <a:solidFill>
                  <a:srgbClr val="00B0F0"/>
                </a:solidFill>
              </a:rPr>
              <a:t>. </a:t>
            </a:r>
            <a:r>
              <a:rPr lang="ru-RU" sz="3200" dirty="0" err="1">
                <a:solidFill>
                  <a:srgbClr val="00B0F0"/>
                </a:solidFill>
              </a:rPr>
              <a:t>Ересектерде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проблемалар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көбінесе жыныс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аймағына артериялық қан жеткіліксіздігімен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 err="1">
                <a:solidFill>
                  <a:srgbClr val="00B0F0"/>
                </a:solidFill>
              </a:rPr>
              <a:t>байланысты</a:t>
            </a:r>
            <a:r>
              <a:rPr lang="ru-RU" sz="3200" dirty="0">
                <a:solidFill>
                  <a:srgbClr val="00B0F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kk-KZ" sz="3200" b="1" dirty="0">
              <a:solidFill>
                <a:srgbClr val="00B050"/>
              </a:solidFill>
            </a:endParaRPr>
          </a:p>
          <a:p>
            <a:pPr algn="just"/>
            <a:r>
              <a:rPr lang="kk-KZ" sz="3200" b="1" dirty="0">
                <a:solidFill>
                  <a:srgbClr val="00B050"/>
                </a:solidFill>
              </a:rPr>
              <a:t>      Дисгормональды негізіндегі  еркектердің психикалық  бұзылуылар </a:t>
            </a:r>
            <a:r>
              <a:rPr lang="ru-RU" sz="3200" b="1" dirty="0" err="1">
                <a:solidFill>
                  <a:srgbClr val="00B050"/>
                </a:solidFill>
              </a:rPr>
              <a:t>қант диабетінің ролі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өте жоғары.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Қант диабетінде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шеткергі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тамырлар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зардап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шегеді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және </a:t>
            </a:r>
            <a:r>
              <a:rPr lang="ru-RU" sz="3200" b="1" dirty="0">
                <a:solidFill>
                  <a:srgbClr val="00B050"/>
                </a:solidFill>
              </a:rPr>
              <a:t>азот </a:t>
            </a:r>
            <a:r>
              <a:rPr lang="ru-RU" sz="3200" b="1" dirty="0" err="1">
                <a:solidFill>
                  <a:srgbClr val="00B050"/>
                </a:solidFill>
              </a:rPr>
              <a:t>қышқылы шығарылады</a:t>
            </a:r>
            <a:r>
              <a:rPr lang="ru-RU" sz="3200" b="1" dirty="0">
                <a:solidFill>
                  <a:srgbClr val="00B050"/>
                </a:solidFill>
              </a:rPr>
              <a:t>, </a:t>
            </a:r>
            <a:r>
              <a:rPr lang="ru-RU" sz="3200" b="1" dirty="0" err="1">
                <a:solidFill>
                  <a:srgbClr val="00B050"/>
                </a:solidFill>
              </a:rPr>
              <a:t>бұл эрекцияға қажетті химиялық зат</a:t>
            </a:r>
            <a:r>
              <a:rPr lang="ru-RU" sz="3200" b="1" dirty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lang="ru-RU" sz="3200" b="1" dirty="0">
                <a:solidFill>
                  <a:srgbClr val="00B050"/>
                </a:solidFill>
              </a:rPr>
              <a:t>        </a:t>
            </a:r>
            <a:r>
              <a:rPr lang="ru-RU" sz="3200" b="1" dirty="0" err="1">
                <a:solidFill>
                  <a:srgbClr val="00B050"/>
                </a:solidFill>
              </a:rPr>
              <a:t>Қант диабеті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үшін дененің </a:t>
            </a:r>
            <a:r>
              <a:rPr lang="ru-RU" sz="3200" b="1" dirty="0" err="1">
                <a:solidFill>
                  <a:srgbClr val="FF0000"/>
                </a:solidFill>
              </a:rPr>
              <a:t>шеткі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бөліктерінің нервтерінің бұзылуы </a:t>
            </a:r>
            <a:r>
              <a:rPr lang="ru-RU" sz="3200" b="1" dirty="0">
                <a:solidFill>
                  <a:srgbClr val="FF0000"/>
                </a:solidFill>
              </a:rPr>
              <a:t>да </a:t>
            </a:r>
            <a:r>
              <a:rPr lang="ru-RU" sz="3200" b="1" dirty="0" err="1">
                <a:solidFill>
                  <a:srgbClr val="FF0000"/>
                </a:solidFill>
              </a:rPr>
              <a:t>тән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Мұндай науқастар эректильді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дисфункцияны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емдеуге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нашар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жауап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береді</a:t>
            </a:r>
            <a:r>
              <a:rPr lang="ru-RU" sz="3200" b="1" dirty="0">
                <a:solidFill>
                  <a:srgbClr val="00B050"/>
                </a:solidFill>
              </a:rPr>
              <a:t>, ал </a:t>
            </a:r>
            <a:r>
              <a:rPr lang="ru-RU" sz="3200" b="1" dirty="0" err="1">
                <a:solidFill>
                  <a:srgbClr val="00B050"/>
                </a:solidFill>
              </a:rPr>
              <a:t>кейбір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жағдайларда эректильді</a:t>
            </a:r>
            <a:r>
              <a:rPr lang="ru-RU" sz="3200" b="1" dirty="0">
                <a:solidFill>
                  <a:srgbClr val="00B050"/>
                </a:solidFill>
              </a:rPr>
              <a:t> функция </a:t>
            </a:r>
            <a:r>
              <a:rPr lang="ru-RU" sz="3200" b="1" dirty="0" err="1">
                <a:solidFill>
                  <a:srgbClr val="00B050"/>
                </a:solidFill>
              </a:rPr>
              <a:t>туралы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айту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мүмкін емес</a:t>
            </a:r>
            <a:r>
              <a:rPr lang="ru-RU" sz="3200" b="1" dirty="0">
                <a:solidFill>
                  <a:srgbClr val="00B050"/>
                </a:solidFill>
              </a:rPr>
              <a:t>;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Заболевания гипоталамо-гипофизарной системы. Этиология, патогенез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рақмет!</a:t>
            </a:r>
            <a:endParaRPr kumimoji="0" lang="kk-KZ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Жетекші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психиатриялық диагноздар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3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</a:rPr>
              <a:t>Органикалық, оның ішінде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симптоматикалық психикалық бұзылулар</a:t>
            </a:r>
            <a:endParaRPr lang="ru-RU" sz="2400" b="1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</a:rPr>
              <a:t> Шизофрения, </a:t>
            </a:r>
            <a:r>
              <a:rPr lang="ru-RU" sz="2400" b="1" dirty="0" err="1">
                <a:solidFill>
                  <a:srgbClr val="0070C0"/>
                </a:solidFill>
              </a:rPr>
              <a:t>шизотиптік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және адасушылықтың бұзылуы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       </a:t>
            </a:r>
            <a:r>
              <a:rPr lang="ru-RU" sz="2400" b="1" dirty="0" err="1">
                <a:solidFill>
                  <a:srgbClr val="0070C0"/>
                </a:solidFill>
              </a:rPr>
              <a:t>Көңіл-күйдің бұзылуы: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      </a:t>
            </a:r>
            <a:r>
              <a:rPr lang="ru-RU" sz="2400" b="1" dirty="0" err="1">
                <a:solidFill>
                  <a:srgbClr val="0070C0"/>
                </a:solidFill>
              </a:rPr>
              <a:t>биполярлы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спектрдің бұзылуы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      </a:t>
            </a:r>
            <a:r>
              <a:rPr lang="ru-RU" sz="2400" b="1" dirty="0" err="1">
                <a:solidFill>
                  <a:srgbClr val="0070C0"/>
                </a:solidFill>
              </a:rPr>
              <a:t>депрессиялық </a:t>
            </a:r>
            <a:r>
              <a:rPr lang="ru-RU" sz="2400" b="1" dirty="0">
                <a:solidFill>
                  <a:srgbClr val="0070C0"/>
                </a:solidFill>
              </a:rPr>
              <a:t>эпизод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      </a:t>
            </a:r>
            <a:r>
              <a:rPr lang="ru-RU" sz="2400" b="1" dirty="0" err="1">
                <a:solidFill>
                  <a:srgbClr val="0070C0"/>
                </a:solidFill>
              </a:rPr>
              <a:t>қайталанатын депрессиялық бұзылыс</a:t>
            </a:r>
            <a:endParaRPr lang="ru-RU" sz="2400" b="1" dirty="0">
              <a:solidFill>
                <a:srgbClr val="0070C0"/>
              </a:solidFill>
            </a:endParaRPr>
          </a:p>
          <a:p>
            <a:pPr marL="457200" indent="-457200">
              <a:buAutoNum type="arabicPeriod" startAt="3"/>
            </a:pPr>
            <a:r>
              <a:rPr lang="ru-RU" sz="2400" b="1" dirty="0" err="1">
                <a:solidFill>
                  <a:srgbClr val="0070C0"/>
                </a:solidFill>
              </a:rPr>
              <a:t>Невротикалық, стресстен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туындайтын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және соматформның</a:t>
            </a:r>
            <a:r>
              <a:rPr lang="ru-RU" sz="2400" b="1" dirty="0">
                <a:solidFill>
                  <a:srgbClr val="0070C0"/>
                </a:solidFill>
              </a:rPr>
              <a:t>    </a:t>
            </a:r>
          </a:p>
          <a:p>
            <a:pPr marL="457200" indent="-457200"/>
            <a:r>
              <a:rPr lang="ru-RU" sz="2400" b="1" dirty="0">
                <a:solidFill>
                  <a:srgbClr val="0070C0"/>
                </a:solidFill>
              </a:rPr>
              <a:t>      </a:t>
            </a:r>
            <a:r>
              <a:rPr lang="ru-RU" sz="2400" b="1" dirty="0" err="1">
                <a:solidFill>
                  <a:srgbClr val="0070C0"/>
                </a:solidFill>
              </a:rPr>
              <a:t>бұзылуы: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     </a:t>
            </a:r>
            <a:r>
              <a:rPr lang="ru-RU" sz="2400" b="1" dirty="0" err="1">
                <a:solidFill>
                  <a:srgbClr val="0070C0"/>
                </a:solidFill>
              </a:rPr>
              <a:t>мазасыздық-фобиялық бұзылулар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     </a:t>
            </a:r>
            <a:r>
              <a:rPr lang="ru-RU" sz="2400" b="1" dirty="0" err="1">
                <a:solidFill>
                  <a:srgbClr val="0070C0"/>
                </a:solidFill>
              </a:rPr>
              <a:t>жалпы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мазасыздықтың бұзылуы</a:t>
            </a:r>
            <a:endParaRPr lang="ru-RU" sz="2400" b="1" dirty="0">
              <a:solidFill>
                <a:srgbClr val="0070C0"/>
              </a:solidFill>
            </a:endParaRPr>
          </a:p>
          <a:p>
            <a:pPr marL="457200" indent="-457200">
              <a:buAutoNum type="arabicPeriod" startAt="4"/>
            </a:pPr>
            <a:r>
              <a:rPr lang="ru-RU" sz="2400" b="1" dirty="0" err="1">
                <a:solidFill>
                  <a:srgbClr val="0070C0"/>
                </a:solidFill>
              </a:rPr>
              <a:t>Физиологиялық бұзылулармен және физикалық факторлармен</a:t>
            </a:r>
            <a:r>
              <a:rPr lang="ru-RU" sz="2400" b="1" dirty="0">
                <a:solidFill>
                  <a:srgbClr val="0070C0"/>
                </a:solidFill>
              </a:rPr>
              <a:t>    </a:t>
            </a:r>
            <a:r>
              <a:rPr lang="ru-RU" sz="2400" b="1" dirty="0" err="1">
                <a:solidFill>
                  <a:srgbClr val="0070C0"/>
                </a:solidFill>
              </a:rPr>
              <a:t>байланысты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мінез-құлық синдромдары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5.   </a:t>
            </a:r>
            <a:r>
              <a:rPr lang="ru-RU" sz="2400" b="1" dirty="0" err="1">
                <a:solidFill>
                  <a:srgbClr val="0070C0"/>
                </a:solidFill>
              </a:rPr>
              <a:t>Тұлғаның бұзылуы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Гипофиз </a:t>
            </a:r>
            <a:r>
              <a:rPr lang="ru-RU" b="1" dirty="0" err="1">
                <a:solidFill>
                  <a:srgbClr val="7030A0"/>
                </a:solidFill>
              </a:rPr>
              <a:t>ісікіндегі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психикалық бұзылулар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017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B0F0"/>
                </a:solidFill>
              </a:rPr>
              <a:t>         </a:t>
            </a:r>
            <a:r>
              <a:rPr lang="ru-RU" sz="2400" b="1" i="1" dirty="0">
                <a:solidFill>
                  <a:srgbClr val="00B0F0"/>
                </a:solidFill>
              </a:rPr>
              <a:t>Гипофиз </a:t>
            </a:r>
            <a:r>
              <a:rPr lang="ru-RU" sz="2400" b="1" i="1" dirty="0" err="1">
                <a:solidFill>
                  <a:srgbClr val="00B0F0"/>
                </a:solidFill>
              </a:rPr>
              <a:t>эндокриндік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жүйені реттеуде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орталық рөл атқарады</a:t>
            </a:r>
            <a:r>
              <a:rPr lang="ru-RU" sz="2400" b="1" i="1" dirty="0">
                <a:solidFill>
                  <a:srgbClr val="00B0F0"/>
                </a:solidFill>
              </a:rPr>
              <a:t>, </a:t>
            </a:r>
            <a:r>
              <a:rPr lang="ru-RU" sz="2400" b="1" i="1" dirty="0" err="1">
                <a:solidFill>
                  <a:srgbClr val="00B0F0"/>
                </a:solidFill>
              </a:rPr>
              <a:t>сондықтан оның әсер ету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кезінде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пайда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болатын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психикалық бұзылыстарды зерттеу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үлкен ғылыми мәнге ие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болуы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мүмкін</a:t>
            </a:r>
            <a:r>
              <a:rPr lang="ru-RU" sz="2400" b="1" i="1" dirty="0">
                <a:solidFill>
                  <a:srgbClr val="00B0F0"/>
                </a:solidFill>
              </a:rPr>
              <a:t>. </a:t>
            </a:r>
            <a:endParaRPr lang="en-US" sz="2400" b="1" i="1" dirty="0">
              <a:solidFill>
                <a:srgbClr val="00B0F0"/>
              </a:solidFill>
            </a:endParaRPr>
          </a:p>
          <a:p>
            <a:pPr algn="just"/>
            <a:r>
              <a:rPr lang="en-US" sz="2400" b="1" i="1" dirty="0">
                <a:solidFill>
                  <a:srgbClr val="00B0F0"/>
                </a:solidFill>
              </a:rPr>
              <a:t>          </a:t>
            </a:r>
            <a:r>
              <a:rPr lang="ru-RU" sz="2400" b="1" i="1" dirty="0" err="1">
                <a:solidFill>
                  <a:srgbClr val="00B0F0"/>
                </a:solidFill>
              </a:rPr>
              <a:t>Гипофиздің аденомалары</a:t>
            </a:r>
            <a:r>
              <a:rPr lang="ru-RU" sz="2400" b="1" i="1" dirty="0">
                <a:solidFill>
                  <a:srgbClr val="00B0F0"/>
                </a:solidFill>
              </a:rPr>
              <a:t> - </a:t>
            </a:r>
            <a:r>
              <a:rPr lang="ru-RU" sz="2400" b="1" i="1" dirty="0" err="1">
                <a:solidFill>
                  <a:srgbClr val="00B0F0"/>
                </a:solidFill>
              </a:rPr>
              <a:t>гормондарды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бөліп шығаратын алдыңғы гипофиздің </a:t>
            </a:r>
            <a:r>
              <a:rPr lang="ru-RU" sz="2400" b="1" i="1" dirty="0">
                <a:solidFill>
                  <a:srgbClr val="00B0F0"/>
                </a:solidFill>
              </a:rPr>
              <a:t>эпителий </a:t>
            </a:r>
            <a:r>
              <a:rPr lang="ru-RU" sz="2400" b="1" i="1" dirty="0" err="1">
                <a:solidFill>
                  <a:srgbClr val="00B0F0"/>
                </a:solidFill>
              </a:rPr>
              <a:t>жасушаларындағы ісіктер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ерекше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қызығушылық тудырады</a:t>
            </a:r>
            <a:r>
              <a:rPr lang="ru-RU" sz="2400" b="1" i="1" dirty="0">
                <a:solidFill>
                  <a:srgbClr val="00B0F0"/>
                </a:solidFill>
              </a:rPr>
              <a:t>, </a:t>
            </a:r>
            <a:r>
              <a:rPr lang="ru-RU" sz="2400" b="1" i="1" dirty="0" err="1">
                <a:solidFill>
                  <a:srgbClr val="00B0F0"/>
                </a:solidFill>
              </a:rPr>
              <a:t>олар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эндокриндік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бірқатар аурулармен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байланысты</a:t>
            </a:r>
            <a:r>
              <a:rPr lang="ru-RU" sz="2400" b="1" i="1" dirty="0">
                <a:solidFill>
                  <a:srgbClr val="00B0F0"/>
                </a:solidFill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B0F0"/>
                </a:solidFill>
              </a:rPr>
              <a:t>           </a:t>
            </a:r>
            <a:r>
              <a:rPr lang="ru-RU" sz="2400" b="1" i="1" dirty="0" err="1">
                <a:solidFill>
                  <a:srgbClr val="00B0F0"/>
                </a:solidFill>
              </a:rPr>
              <a:t>акромегалияны</a:t>
            </a:r>
            <a:r>
              <a:rPr lang="ru-RU" sz="2400" b="1" i="1" dirty="0">
                <a:solidFill>
                  <a:srgbClr val="00B0F0"/>
                </a:solidFill>
              </a:rPr>
              <a:t>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B0F0"/>
                </a:solidFill>
              </a:rPr>
              <a:t>           </a:t>
            </a:r>
            <a:r>
              <a:rPr lang="ru-RU" sz="2400" b="1" i="1" dirty="0" err="1">
                <a:solidFill>
                  <a:srgbClr val="00B0F0"/>
                </a:solidFill>
              </a:rPr>
              <a:t>Иценко-Кушинг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ауруын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тудырады</a:t>
            </a:r>
            <a:r>
              <a:rPr lang="ru-RU" sz="2400" b="1" i="1" dirty="0">
                <a:solidFill>
                  <a:srgbClr val="00B0F0"/>
                </a:solidFill>
              </a:rPr>
              <a:t>;</a:t>
            </a:r>
          </a:p>
          <a:p>
            <a:pPr algn="just"/>
            <a:r>
              <a:rPr lang="ru-RU" sz="2400" b="1" i="1" dirty="0">
                <a:solidFill>
                  <a:srgbClr val="00B0F0"/>
                </a:solidFill>
              </a:rPr>
              <a:t>          </a:t>
            </a:r>
            <a:r>
              <a:rPr lang="ru-RU" sz="2400" b="1" i="1" dirty="0" err="1">
                <a:solidFill>
                  <a:srgbClr val="00B0F0"/>
                </a:solidFill>
              </a:rPr>
              <a:t>кейбір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ісіктер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бір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уақытта екі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немесе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одан</a:t>
            </a:r>
            <a:r>
              <a:rPr lang="ru-RU" sz="2400" b="1" i="1" dirty="0">
                <a:solidFill>
                  <a:srgbClr val="00B0F0"/>
                </a:solidFill>
              </a:rPr>
              <a:t> да </a:t>
            </a:r>
            <a:r>
              <a:rPr lang="ru-RU" sz="2400" b="1" i="1" dirty="0" err="1">
                <a:solidFill>
                  <a:srgbClr val="00B0F0"/>
                </a:solidFill>
              </a:rPr>
              <a:t>көп гормондарды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шығарып тастай</a:t>
            </a:r>
            <a:r>
              <a:rPr lang="ru-RU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алады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резентация на тему: &quot;Эндокринные заболевания 1- Обща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атологическая анатомия болезней эндокринной системы Болезн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71525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Акромегалия: репродуктивные аспекты патологии – Здоровье Казахст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27191" cy="5834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традавший акромегалией украинский музыкант умер прямо на сцен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583</Words>
  <Application>Microsoft Office PowerPoint</Application>
  <PresentationFormat>Экран (4:3)</PresentationFormat>
  <Paragraphs>68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Жетекші психиатриялық диагноздар</vt:lpstr>
      <vt:lpstr>Гипофиз ісікіндегі психикалық бұзылулар</vt:lpstr>
      <vt:lpstr>Презентация PowerPoint</vt:lpstr>
      <vt:lpstr>Презентация PowerPoint</vt:lpstr>
      <vt:lpstr>Презентация PowerPoint</vt:lpstr>
      <vt:lpstr>Презентация PowerPoint</vt:lpstr>
      <vt:lpstr>Иценко-кушинга ауруы (синдромы)</vt:lpstr>
      <vt:lpstr>Презентация PowerPoint</vt:lpstr>
      <vt:lpstr>Тимус безінің ауруларындағы психикалық бұзылулар</vt:lpstr>
      <vt:lpstr>Қалқанша безінің ауруы бар психикалық бұзылулар</vt:lpstr>
      <vt:lpstr>Презентация PowerPoint</vt:lpstr>
      <vt:lpstr>Презентация PowerPoint</vt:lpstr>
      <vt:lpstr>Паратироид бездерінің ауруларындағы психикалық бұзылулар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Феохромоцитома надпочечника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Дарменов Оралбай</cp:lastModifiedBy>
  <cp:revision>115</cp:revision>
  <dcterms:created xsi:type="dcterms:W3CDTF">2019-09-17T13:06:25Z</dcterms:created>
  <dcterms:modified xsi:type="dcterms:W3CDTF">2025-01-09T05:25:45Z</dcterms:modified>
</cp:coreProperties>
</file>